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497" r:id="rId2"/>
    <p:sldId id="313" r:id="rId3"/>
    <p:sldId id="257" r:id="rId4"/>
    <p:sldId id="260" r:id="rId5"/>
    <p:sldId id="261" r:id="rId6"/>
    <p:sldId id="263" r:id="rId7"/>
    <p:sldId id="267" r:id="rId8"/>
    <p:sldId id="265" r:id="rId9"/>
    <p:sldId id="266" r:id="rId10"/>
    <p:sldId id="259" r:id="rId11"/>
    <p:sldId id="293" r:id="rId12"/>
    <p:sldId id="270" r:id="rId13"/>
    <p:sldId id="31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4" r:id="rId23"/>
    <p:sldId id="295" r:id="rId24"/>
    <p:sldId id="279" r:id="rId25"/>
    <p:sldId id="292" r:id="rId26"/>
    <p:sldId id="299" r:id="rId27"/>
    <p:sldId id="296" r:id="rId28"/>
    <p:sldId id="297" r:id="rId29"/>
    <p:sldId id="298" r:id="rId30"/>
    <p:sldId id="277" r:id="rId31"/>
    <p:sldId id="318" r:id="rId32"/>
    <p:sldId id="320" r:id="rId33"/>
    <p:sldId id="321" r:id="rId34"/>
    <p:sldId id="322" r:id="rId35"/>
    <p:sldId id="323" r:id="rId36"/>
    <p:sldId id="29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rmorant" panose="020B0604020202020204" charset="-52"/>
      <p:regular r:id="rId45"/>
    </p:embeddedFont>
    <p:embeddedFont>
      <p:font typeface="Menlo" panose="020B0604020202020204" charset="0"/>
      <p:regular r:id="rId4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59F09CD1-1B90-426E-9A07-3D41FC7D61A7}"/>
    <pc:docChg chg="addSld delSld modSld">
      <pc:chgData name="Михаил Попов" userId="1ff28dec684c2c56" providerId="LiveId" clId="{59F09CD1-1B90-426E-9A07-3D41FC7D61A7}" dt="2021-11-12T15:13:35.432" v="12" actId="2696"/>
      <pc:docMkLst>
        <pc:docMk/>
      </pc:docMkLst>
      <pc:sldChg chg="del">
        <pc:chgData name="Михаил Попов" userId="1ff28dec684c2c56" providerId="LiveId" clId="{59F09CD1-1B90-426E-9A07-3D41FC7D61A7}" dt="2021-11-12T15:07:30.650" v="10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59F09CD1-1B90-426E-9A07-3D41FC7D61A7}" dt="2021-11-12T15:09:26.811" v="11" actId="2696"/>
        <pc:sldMkLst>
          <pc:docMk/>
          <pc:sldMk cId="1851949621" sldId="316"/>
        </pc:sldMkLst>
      </pc:sldChg>
      <pc:sldChg chg="del">
        <pc:chgData name="Михаил Попов" userId="1ff28dec684c2c56" providerId="LiveId" clId="{59F09CD1-1B90-426E-9A07-3D41FC7D61A7}" dt="2021-11-12T15:13:35.432" v="12" actId="2696"/>
        <pc:sldMkLst>
          <pc:docMk/>
          <pc:sldMk cId="2121989755" sldId="324"/>
        </pc:sldMkLst>
      </pc:sldChg>
      <pc:sldChg chg="modSp add mod">
        <pc:chgData name="Михаил Попов" userId="1ff28dec684c2c56" providerId="LiveId" clId="{59F09CD1-1B90-426E-9A07-3D41FC7D61A7}" dt="2021-11-12T15:07:25.378" v="9" actId="20577"/>
        <pc:sldMkLst>
          <pc:docMk/>
          <pc:sldMk cId="4166610191" sldId="497"/>
        </pc:sldMkLst>
        <pc:spChg chg="mod">
          <ac:chgData name="Михаил Попов" userId="1ff28dec684c2c56" providerId="LiveId" clId="{59F09CD1-1B90-426E-9A07-3D41FC7D61A7}" dt="2021-11-12T15:07:25.378" v="9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59F09CD1-1B90-426E-9A07-3D41FC7D61A7}" dt="2021-11-12T15:07:22.325" v="7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15.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2337" y="2194859"/>
            <a:ext cx="5627324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8177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336110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970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90695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81886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26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9998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1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1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31499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FD29CF-E838-46CB-A4AB-DE9A481E48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Ёмкость памяти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A3E49C-C177-4F42-A554-A675E309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Емкость</a:t>
            </a:r>
            <a:r>
              <a:rPr lang="ru-RU" i="1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— это количество битов данных, которые запоминающее устройство может хранить единовременно.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Кило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>
                <a:latin typeface="Cormorant" panose="00000500000000000000" pitchFamily="50" charset="-52"/>
              </a:rPr>
              <a:t>Мега</a:t>
            </a:r>
            <a:r>
              <a:rPr lang="en-US" dirty="0">
                <a:latin typeface="Cormorant" panose="00000500000000000000" pitchFamily="50" charset="-52"/>
              </a:rPr>
              <a:t> (MB)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>
                <a:latin typeface="Cormorant" panose="00000500000000000000" pitchFamily="50" charset="-52"/>
              </a:rPr>
              <a:t>Гига</a:t>
            </a:r>
            <a:r>
              <a:rPr lang="en-US" dirty="0">
                <a:latin typeface="Cormorant" panose="00000500000000000000" pitchFamily="50" charset="-52"/>
              </a:rPr>
              <a:t> (GB)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Тера</a:t>
            </a:r>
            <a:r>
              <a:rPr lang="en-US" dirty="0">
                <a:latin typeface="Cormorant" panose="00000500000000000000" pitchFamily="50" charset="-52"/>
              </a:rPr>
              <a:t> (TB)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..</a:t>
            </a:r>
            <a:r>
              <a:rPr lang="ru-RU" dirty="0">
                <a:latin typeface="Cormorant" panose="00000500000000000000" pitchFamily="50" charset="-52"/>
              </a:rPr>
              <a:t>. – 10</a:t>
            </a:r>
            <a:r>
              <a:rPr lang="ru-RU" baseline="30000" dirty="0">
                <a:latin typeface="Cormorant" panose="00000500000000000000" pitchFamily="50" charset="-52"/>
              </a:rPr>
              <a:t>3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6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9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12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 err="1">
                <a:latin typeface="Cormorant" panose="00000500000000000000" pitchFamily="50" charset="-52"/>
              </a:rPr>
              <a:t>Киби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KiB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 err="1">
                <a:latin typeface="Cormorant" panose="00000500000000000000" pitchFamily="50" charset="-52"/>
              </a:rPr>
              <a:t>Меби</a:t>
            </a:r>
            <a:r>
              <a:rPr lang="en-US" dirty="0">
                <a:latin typeface="Cormorant" panose="00000500000000000000" pitchFamily="50" charset="-52"/>
              </a:rPr>
              <a:t> (MiB)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Гиби</a:t>
            </a:r>
            <a:r>
              <a:rPr lang="en-US" dirty="0">
                <a:latin typeface="Cormorant" panose="00000500000000000000" pitchFamily="50" charset="-52"/>
              </a:rPr>
              <a:t> (GiB)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Теби</a:t>
            </a:r>
            <a:r>
              <a:rPr lang="en-US" dirty="0">
                <a:latin typeface="Cormorant" panose="00000500000000000000" pitchFamily="50" charset="-52"/>
              </a:rPr>
              <a:t> (TiB) – 2</a:t>
            </a:r>
            <a:r>
              <a:rPr lang="en-US" baseline="30000" dirty="0">
                <a:latin typeface="Cormorant" panose="00000500000000000000" pitchFamily="50" charset="-52"/>
              </a:rPr>
              <a:t>10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20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30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40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байт, </a:t>
            </a: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бит</a:t>
            </a:r>
          </a:p>
          <a:p>
            <a:pPr marL="0" indent="0">
              <a:buNone/>
            </a:pPr>
            <a:endParaRPr lang="en-US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KB – </a:t>
            </a:r>
            <a:r>
              <a:rPr lang="ru-RU" dirty="0">
                <a:latin typeface="Cormorant" panose="00000500000000000000" pitchFamily="50" charset="-52"/>
              </a:rPr>
              <a:t>это </a:t>
            </a:r>
            <a:r>
              <a:rPr lang="en-US" dirty="0">
                <a:latin typeface="Cormorant" panose="00000500000000000000" pitchFamily="50" charset="-52"/>
              </a:rPr>
              <a:t>1000 </a:t>
            </a:r>
            <a:r>
              <a:rPr lang="ru-RU" dirty="0">
                <a:latin typeface="Cormorant" panose="00000500000000000000" pitchFamily="50" charset="-52"/>
              </a:rPr>
              <a:t>Байт = 8000 бит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KiB – </a:t>
            </a:r>
            <a:r>
              <a:rPr lang="ru-RU" dirty="0">
                <a:latin typeface="Cormorant" panose="00000500000000000000" pitchFamily="50" charset="-52"/>
              </a:rPr>
              <a:t>это 1024 Байта = 8096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1000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Kib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1024 бита</a:t>
            </a:r>
          </a:p>
          <a:p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203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51" y="4001294"/>
            <a:ext cx="2664296" cy="11358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4" y="3277925"/>
            <a:ext cx="3755616" cy="25948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DC7F5-F012-4477-9166-72B5DB492B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F64895C-B7BC-4610-B8C1-94AD61862E63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Единица пересылки </a:t>
            </a:r>
            <a:r>
              <a:rPr lang="ru-RU" dirty="0">
                <a:latin typeface="Cormorant" panose="00000500000000000000" pitchFamily="50" charset="-52"/>
              </a:rPr>
              <a:t>— количество битов данных, передаваемых по линиям шины параллельно.</a:t>
            </a:r>
          </a:p>
        </p:txBody>
      </p:sp>
    </p:spTree>
    <p:extLst>
      <p:ext uri="{BB962C8B-B14F-4D97-AF65-F5344CB8AC3E}">
        <p14:creationId xmlns:p14="http://schemas.microsoft.com/office/powerpoint/2010/main" val="45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6633772" y="1825625"/>
            <a:ext cx="4607051" cy="3414590"/>
            <a:chOff x="3503712" y="2996952"/>
            <a:chExt cx="4857750" cy="3600400"/>
          </a:xfrm>
        </p:grpSpPr>
        <p:pic>
          <p:nvPicPr>
            <p:cNvPr id="2050" name="Picture 2" descr="http://www.winline.ru/img/2008/6/ddr3-ram-8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56"/>
            <a:stretch/>
          </p:blipFill>
          <p:spPr bwMode="auto">
            <a:xfrm>
              <a:off x="3503712" y="2996952"/>
              <a:ext cx="4857750" cy="306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4223792" y="4365104"/>
              <a:ext cx="0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1904" y="5481228"/>
              <a:ext cx="0" cy="111612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4223792" y="6453336"/>
              <a:ext cx="100811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93A36DA-D2BA-4EE1-A78F-CC778A5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выборки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хранения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Период обращения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Скорость передачи данных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5C48E-B793-4F57-B7F9-76E6A311F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61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8F3B5-2F66-4D73-8AF0-F5C3BA68EA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доступа к данным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B4693D4-B285-4CE7-8406-804745AE24FB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Ассоциативный</a:t>
            </a:r>
          </a:p>
        </p:txBody>
      </p:sp>
    </p:spTree>
    <p:extLst>
      <p:ext uri="{BB962C8B-B14F-4D97-AF65-F5344CB8AC3E}">
        <p14:creationId xmlns:p14="http://schemas.microsoft.com/office/powerpoint/2010/main" val="28585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микросхема памя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036530"/>
            <a:ext cx="1880869" cy="10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дис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6" y="3470154"/>
            <a:ext cx="1681213" cy="11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ртинки по запросу жесткий дис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9860"/>
          <a:stretch/>
        </p:blipFill>
        <p:spPr bwMode="auto">
          <a:xfrm>
            <a:off x="3585073" y="4989734"/>
            <a:ext cx="1262697" cy="1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2F12E-FA3B-4419-8170-C177B87165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Технология изготовления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789382D-151A-4DAA-9AA9-A6E164356F57}"/>
              </a:ext>
            </a:extLst>
          </p:cNvPr>
          <p:cNvSpPr txBox="1">
            <a:spLocks/>
          </p:cNvSpPr>
          <p:nvPr/>
        </p:nvSpPr>
        <p:spPr>
          <a:xfrm>
            <a:off x="1289784" y="2239094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Полупроводниковая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Оптическая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Магнитная</a:t>
            </a:r>
          </a:p>
        </p:txBody>
      </p:sp>
    </p:spTree>
    <p:extLst>
      <p:ext uri="{BB962C8B-B14F-4D97-AF65-F5344CB8AC3E}">
        <p14:creationId xmlns:p14="http://schemas.microsoft.com/office/powerpoint/2010/main" val="38823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CD25B-3F5F-4BDC-ABF8-5635428CC1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BF5BBB-6AD4-40FE-B0D8-05B37521F7FE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Потребляемая энергия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Плотность интеграции компонентов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температура окружающей среды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влажность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корпуса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36499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560</Words>
  <Application>Microsoft Office PowerPoint</Application>
  <PresentationFormat>Широкоэкранный</PresentationFormat>
  <Paragraphs>113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HelveticaNeue LT CYR 57 Cond</vt:lpstr>
      <vt:lpstr>Calibri</vt:lpstr>
      <vt:lpstr>Cormorant</vt:lpstr>
      <vt:lpstr>Arial</vt:lpstr>
      <vt:lpstr>Menlo</vt:lpstr>
      <vt:lpstr>Calibri Light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Андрей Солодовников</cp:lastModifiedBy>
  <cp:revision>8</cp:revision>
  <dcterms:created xsi:type="dcterms:W3CDTF">2019-10-29T03:27:57Z</dcterms:created>
  <dcterms:modified xsi:type="dcterms:W3CDTF">2024-05-03T13:44:58Z</dcterms:modified>
</cp:coreProperties>
</file>